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91C85-7B46-40EB-8A13-4E91C8C236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6B7A-5491-4B0A-8D2B-78F84122D4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1914A-9F88-4D8F-B2CA-CB7A6A4186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E5608-E024-4662-A345-BC416CB394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B3308-6440-475E-8066-C2DF732F29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F0926-0E5F-42E7-B845-2C1B516B49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44698-1E99-42BD-BE19-CB9A850C66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BDC4B-1F96-4875-A04C-BA2395F6B6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271EE-0718-4B59-A3E9-F2B906D12D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FB62C-D15A-4644-AB84-EA00057689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C5C68-69BC-4CD4-98E0-3359B754AB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7289B6-07F0-4E0E-BA0F-0C3616D2E65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20713"/>
            <a:ext cx="8569325" cy="3024187"/>
          </a:xfrm>
        </p:spPr>
        <p:txBody>
          <a:bodyPr/>
          <a:lstStyle/>
          <a:p>
            <a:r>
              <a:rPr lang="ru-RU" sz="4800" b="1" i="1" dirty="0" smtClean="0"/>
              <a:t/>
            </a:r>
            <a:br>
              <a:rPr lang="ru-RU" sz="4800" b="1" i="1" dirty="0" smtClean="0"/>
            </a:br>
            <a:r>
              <a:rPr lang="ru-RU" sz="4800" b="1" i="1" dirty="0"/>
              <a:t/>
            </a:r>
            <a:br>
              <a:rPr lang="ru-RU" sz="4800" b="1" i="1" dirty="0"/>
            </a:br>
            <a:r>
              <a:rPr lang="ru-RU" sz="4800" b="1" i="1" dirty="0" smtClean="0"/>
              <a:t>Особенности </a:t>
            </a:r>
            <a:r>
              <a:rPr lang="ru-RU" sz="4800" b="1" i="1" dirty="0" smtClean="0"/>
              <a:t>программ дополнительного образования в детских оздоровительных лагерях</a:t>
            </a:r>
            <a:endParaRPr lang="ru-RU" sz="4600" b="1" dirty="0">
              <a:latin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Особенности содержательных направлений воспитательно-педагогических 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400" dirty="0" smtClean="0">
                <a:cs typeface="Arial" pitchFamily="34" charset="0"/>
              </a:rPr>
              <a:t>Первое содержательное направление – воспитание, которое рассматривается как особая воспитательная система.</a:t>
            </a:r>
          </a:p>
          <a:p>
            <a:r>
              <a:rPr lang="ru-RU" sz="2400" dirty="0" smtClean="0">
                <a:cs typeface="Arial" pitchFamily="34" charset="0"/>
              </a:rPr>
              <a:t>Воспитательная система ДОЛ - это целостный социальный организм, возникающий в процессе взаимодействия основных компонентов воспитания (цели, субъекты, их деятельность, отношения, материальная база, освоенная коллективом окружающая среда) и обладающий такими интегрированными характеристиками, как образ жизни коллектива, его психологический климат.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Основные компоненты воспитательной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1800" dirty="0" smtClean="0">
                <a:cs typeface="Arial" pitchFamily="34" charset="0"/>
              </a:rPr>
              <a:t>цель, отражающая совокупность идей, объединенных в концепцию;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общность людей, реализующих цели и идеи;</a:t>
            </a:r>
          </a:p>
          <a:p>
            <a:pPr lvl="0"/>
            <a:r>
              <a:rPr lang="ru-RU" sz="1800" dirty="0" err="1" smtClean="0">
                <a:cs typeface="Arial" pitchFamily="34" charset="0"/>
              </a:rPr>
              <a:t>системообразующая</a:t>
            </a:r>
            <a:r>
              <a:rPr lang="ru-RU" sz="1800" dirty="0" smtClean="0">
                <a:cs typeface="Arial" pitchFamily="34" charset="0"/>
              </a:rPr>
              <a:t> деятельность;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воспитательные комплексы, к которым можно отнести большое общее дело, воспитательный центр (</a:t>
            </a:r>
            <a:r>
              <a:rPr lang="ru-RU" sz="1800" dirty="0" err="1" smtClean="0">
                <a:cs typeface="Arial" pitchFamily="34" charset="0"/>
              </a:rPr>
              <a:t>межвозрастное</a:t>
            </a:r>
            <a:r>
              <a:rPr lang="ru-RU" sz="1800" dirty="0" smtClean="0">
                <a:cs typeface="Arial" pitchFamily="34" charset="0"/>
              </a:rPr>
              <a:t> объединение), социально-педагогический проект, а именно совокупность совместных дел педагогов и детей;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отношения и общение, формирующие из коллектива некую общность, при которой каждый ощущает себя частью единого целого и воспринимает свой коллектив как самостоятельную ценность;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среда, освоенная коллективом, ставшая для него жизненным пространством;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управление системой, которое должно обеспечивать интеграцию компонентов в целостную систему и развитие самой системы.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Arial Narrow" pitchFamily="34" charset="0"/>
              </a:rPr>
              <a:t>Второе содержательное </a:t>
            </a:r>
            <a:br>
              <a:rPr lang="ru-RU" sz="3200" b="1" dirty="0" smtClean="0">
                <a:latin typeface="Arial Narrow" pitchFamily="34" charset="0"/>
              </a:rPr>
            </a:br>
            <a:r>
              <a:rPr lang="ru-RU" sz="3200" b="1" dirty="0" smtClean="0">
                <a:latin typeface="Arial Narrow" pitchFamily="34" charset="0"/>
              </a:rPr>
              <a:t>направление – образование, которое </a:t>
            </a:r>
            <a:br>
              <a:rPr lang="ru-RU" sz="3200" b="1" dirty="0" smtClean="0">
                <a:latin typeface="Arial Narrow" pitchFamily="34" charset="0"/>
              </a:rPr>
            </a:br>
            <a:r>
              <a:rPr lang="ru-RU" sz="3200" b="1" dirty="0" smtClean="0">
                <a:latin typeface="Arial Narrow" pitchFamily="34" charset="0"/>
              </a:rPr>
              <a:t>связано с содержанием дополнительного образования.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cs typeface="Arial" pitchFamily="34" charset="0"/>
              </a:rPr>
              <a:t>По своей специфике дополнительное образование имеет развивающий характер, т.е. направлено на развитие природных задатков детей, на реализацию их интересов и способностей и должно осуществляться в рамках реализуемой программы.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Основные параметры: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cs typeface="Arial" pitchFamily="34" charset="0"/>
              </a:rPr>
              <a:t>Оздоровление в ДОЛ рассматривается как система мероприятий, направленная на сохранение и укрепление здоровья детей (в том числе охрана жизни детей на водоемах, профилактика </a:t>
            </a:r>
            <a:r>
              <a:rPr lang="ru-RU" dirty="0" err="1" smtClean="0">
                <a:cs typeface="Arial" pitchFamily="34" charset="0"/>
              </a:rPr>
              <a:t>аддиктивного</a:t>
            </a:r>
            <a:r>
              <a:rPr lang="ru-RU" dirty="0" smtClean="0">
                <a:cs typeface="Arial" pitchFamily="34" charset="0"/>
              </a:rPr>
              <a:t> поведения, пропаганда здорового образа жизни и т.д.).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Основные параметры: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>
                <a:cs typeface="Arial" pitchFamily="34" charset="0"/>
              </a:rPr>
              <a:t>Место данной деятельности в системе работы ДОЛ.</a:t>
            </a:r>
          </a:p>
          <a:p>
            <a:pPr lvl="0"/>
            <a:r>
              <a:rPr lang="ru-RU" sz="2800" dirty="0" smtClean="0">
                <a:cs typeface="Arial" pitchFamily="34" charset="0"/>
              </a:rPr>
              <a:t>Технологическая оснащенность </a:t>
            </a:r>
            <a:r>
              <a:rPr lang="ru-RU" sz="2800" dirty="0" err="1" smtClean="0">
                <a:cs typeface="Arial" pitchFamily="34" charset="0"/>
              </a:rPr>
              <a:t>здоровьесберегающей</a:t>
            </a:r>
            <a:r>
              <a:rPr lang="ru-RU" sz="2800" dirty="0" smtClean="0">
                <a:cs typeface="Arial" pitchFamily="34" charset="0"/>
              </a:rPr>
              <a:t> деятельности.</a:t>
            </a:r>
          </a:p>
          <a:p>
            <a:pPr lvl="0"/>
            <a:r>
              <a:rPr lang="ru-RU" sz="2800" dirty="0" smtClean="0">
                <a:cs typeface="Arial" pitchFamily="34" charset="0"/>
              </a:rPr>
              <a:t>Вариативность направлений </a:t>
            </a:r>
            <a:r>
              <a:rPr lang="ru-RU" sz="2800" dirty="0" err="1" smtClean="0">
                <a:cs typeface="Arial" pitchFamily="34" charset="0"/>
              </a:rPr>
              <a:t>здоровьесберегающей</a:t>
            </a:r>
            <a:r>
              <a:rPr lang="ru-RU" sz="2800" dirty="0" smtClean="0">
                <a:cs typeface="Arial" pitchFamily="34" charset="0"/>
              </a:rPr>
              <a:t> деятельности.</a:t>
            </a:r>
          </a:p>
          <a:p>
            <a:pPr lvl="0"/>
            <a:r>
              <a:rPr lang="ru-RU" sz="2800" dirty="0" smtClean="0">
                <a:cs typeface="Arial" pitchFamily="34" charset="0"/>
              </a:rPr>
              <a:t>Кадровое обеспечение направлений деятельности.</a:t>
            </a:r>
          </a:p>
          <a:p>
            <a:pPr lvl="0"/>
            <a:r>
              <a:rPr lang="ru-RU" sz="2800" dirty="0" smtClean="0">
                <a:cs typeface="Arial" pitchFamily="34" charset="0"/>
              </a:rPr>
              <a:t>Результативность данного вида деятельности.</a:t>
            </a:r>
          </a:p>
          <a:p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Arial Narrow" pitchFamily="34" charset="0"/>
              </a:rPr>
              <a:t>Совокупность трёх содержательных направлений (воспитание, образование, оздоровление) составляет рекреационную среду ДОЛ.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Рекреационная среда детского оздоровительного лагеря - элемент воспитательной системы лагеря, комплекс природных, материальных, предметно-эстетических, социальных элементов, в процессе освоения которых происходит освоение коллективом жизненного пространства, обеспечивающего решение воспитательных задач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atin typeface="Arial Narrow" pitchFamily="34" charset="0"/>
              </a:rPr>
              <a:t>Основные параметры рекреационной среды ДОЛ: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smtClean="0">
                <a:cs typeface="Arial" pitchFamily="34" charset="0"/>
              </a:rPr>
              <a:t>Художественно-эстетическая среда: цветовое, световое решение визуальной среды ДОЛ; формообразующие элементы, создающие особый климат ДОЛ, которые влияют на образ жизни ребенка в ДОЛ (образность интерьеров, малые архитектурные формы, дизайн помещений и т.п.).</a:t>
            </a:r>
          </a:p>
          <a:p>
            <a:pPr lvl="0"/>
            <a:r>
              <a:rPr lang="ru-RU" sz="2000" dirty="0" smtClean="0">
                <a:cs typeface="Arial" pitchFamily="34" charset="0"/>
              </a:rPr>
              <a:t>Информационная среда: наличие собственных средств информации (пресс-центр, газета, журнал, информационный стенд и др.).</a:t>
            </a:r>
          </a:p>
          <a:p>
            <a:pPr lvl="0"/>
            <a:r>
              <a:rPr lang="ru-RU" sz="2000" dirty="0" smtClean="0">
                <a:cs typeface="Arial" pitchFamily="34" charset="0"/>
              </a:rPr>
              <a:t>Предметная среда: материально-техническое обеспечение ДОЛ (радиосвязь, аппаратура), благоустроенность помещений, площадок.</a:t>
            </a:r>
          </a:p>
          <a:p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Arial Narrow" pitchFamily="34" charset="0"/>
              </a:rPr>
              <a:t>Основные параметры рекреационной среды ДОЛ: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>
                <a:cs typeface="Arial" pitchFamily="34" charset="0"/>
              </a:rPr>
              <a:t>Природная среда: озеленение, </a:t>
            </a:r>
            <a:r>
              <a:rPr lang="ru-RU" sz="2400" dirty="0" err="1" smtClean="0">
                <a:cs typeface="Arial" pitchFamily="34" charset="0"/>
              </a:rPr>
              <a:t>экологичность</a:t>
            </a:r>
            <a:r>
              <a:rPr lang="ru-RU" sz="2400" dirty="0" smtClean="0">
                <a:cs typeface="Arial" pitchFamily="34" charset="0"/>
              </a:rPr>
              <a:t>, </a:t>
            </a:r>
            <a:r>
              <a:rPr lang="ru-RU" sz="2400" dirty="0" err="1" smtClean="0">
                <a:cs typeface="Arial" pitchFamily="34" charset="0"/>
              </a:rPr>
              <a:t>природо-сберегающие</a:t>
            </a:r>
            <a:r>
              <a:rPr lang="ru-RU" sz="2400" dirty="0" smtClean="0">
                <a:cs typeface="Arial" pitchFamily="34" charset="0"/>
              </a:rPr>
              <a:t> меры, использование природных возможностей в жизнедеятельности ДОЛ.</a:t>
            </a:r>
          </a:p>
          <a:p>
            <a:pPr lvl="0"/>
            <a:r>
              <a:rPr lang="ru-RU" sz="2400" dirty="0" smtClean="0">
                <a:cs typeface="Arial" pitchFamily="34" charset="0"/>
              </a:rPr>
              <a:t>Эмоциональная среда: наличие традиций, ритуалов, символов (девизы, песни, форма, эмблемы), вовлекающих ребенка в эмоциональное переживание, развивающие активность, творчество, самодеятельность.</a:t>
            </a:r>
          </a:p>
          <a:p>
            <a:pPr lvl="0"/>
            <a:r>
              <a:rPr lang="ru-RU" sz="2400" dirty="0" smtClean="0">
                <a:cs typeface="Arial" pitchFamily="34" charset="0"/>
              </a:rPr>
              <a:t>Содержательная среда: специфические направления жизнедеятельности ДОЛ, носящие развивающий характер, т.е. влияющие на формирование и развитие личности школьника в ДОЛ.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Arial Narrow" pitchFamily="34" charset="0"/>
              </a:rPr>
              <a:t>Критерии освоенности среды детских оздоровительных лагерей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cs typeface="Arial" pitchFamily="34" charset="0"/>
              </a:rPr>
              <a:t>Критериями освоенности среды ДОЛ являются: соответствие целям и задачам программы ДОЛ, присвоение детьми и взрослыми элементов среды.</a:t>
            </a:r>
          </a:p>
          <a:p>
            <a:r>
              <a:rPr lang="ru-RU" sz="2400" dirty="0" smtClean="0">
                <a:cs typeface="Arial" pitchFamily="34" charset="0"/>
              </a:rPr>
              <a:t>Схематично цикл воспитательно-педагогических программ можно представить следующим образом: цель – действие – результат – рефлексивный анализ – цель другого порядка.</a:t>
            </a:r>
          </a:p>
          <a:p>
            <a:r>
              <a:rPr lang="ru-RU" sz="2400" dirty="0" smtClean="0">
                <a:cs typeface="Arial" pitchFamily="34" charset="0"/>
              </a:rPr>
              <a:t>Формулой успеха реализации подобных программ является следующая: только в диалоге ребёнка со сверстниками и взрослыми будет достигнут эффект открытия нового и тогда потенциалы содержательных направлений будут раскрыты наиболее полно.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0" indent="363538" algn="just">
              <a:buFontTx/>
              <a:buNone/>
            </a:pPr>
            <a:r>
              <a:rPr lang="ru-RU" sz="3000">
                <a:latin typeface="Times New Roman" pitchFamily="18" charset="0"/>
              </a:rPr>
              <a:t>Конституция Российской Федерации гарантирует основные права и законные интересы ребенка. Государство признает детство важным этапом жизни человека, исходит из принципов приоритетности подготовки детей к полноценной жизни в обществе, развития у них общественно значимой и творческой активности, воспитания в них высоких нравственных качеств, патриотизма и гражданственности, защищает права детей на отдых и оздоровление, устанавливает федеральные государственные стандарты на услуги в организациях отдыха и оздоровления детей.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latin typeface="Times New Roman" pitchFamily="18" charset="0"/>
              </a:rPr>
              <a:t>Проблемные зоны детского отдыха и оздоровления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algn="just"/>
            <a:r>
              <a:rPr lang="ru-RU">
                <a:latin typeface="Times New Roman" pitchFamily="18" charset="0"/>
              </a:rPr>
              <a:t>Низкое качество программ отдыха, оздоровления детей. Их несоответствие интересам заказчиков, в первую очередь, родителей и государства. </a:t>
            </a:r>
          </a:p>
          <a:p>
            <a:pPr algn="just">
              <a:buFontTx/>
              <a:buNone/>
            </a:pPr>
            <a:endParaRPr lang="ru-RU" sz="1000">
              <a:latin typeface="Times New Roman" pitchFamily="18" charset="0"/>
            </a:endParaRPr>
          </a:p>
          <a:p>
            <a:pPr algn="just"/>
            <a:r>
              <a:rPr lang="ru-RU">
                <a:latin typeface="Times New Roman" pitchFamily="18" charset="0"/>
              </a:rPr>
              <a:t>Недостаточный уровень доступности качественных программ, в том числе для социально незащищенных детей и детей в семьях с невысоким уровнем дохода.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 algn="just"/>
            <a:r>
              <a:rPr lang="ru-RU" sz="2800">
                <a:latin typeface="Times New Roman" pitchFamily="18" charset="0"/>
              </a:rPr>
              <a:t>Неразвитость инфраструктуры, низкое качество условий, в которых реализуются программы, отсутствие фиксированных требований и стандартов к их содержанию.</a:t>
            </a:r>
          </a:p>
          <a:p>
            <a:pPr algn="just">
              <a:buFontTx/>
              <a:buNone/>
            </a:pPr>
            <a:endParaRPr lang="ru-RU" sz="700">
              <a:latin typeface="Times New Roman" pitchFamily="18" charset="0"/>
            </a:endParaRPr>
          </a:p>
          <a:p>
            <a:pPr algn="just"/>
            <a:r>
              <a:rPr lang="ru-RU" sz="2800">
                <a:latin typeface="Times New Roman" pitchFamily="18" charset="0"/>
              </a:rPr>
              <a:t>Размытость образовательной и воспитательной идеологии каникулярного отдыха, а соответственно и технологий организации отдыха, оздоровления детей различных социальных групп, неэффективное использование времени отдыха в целях развития ребенка. </a:t>
            </a:r>
          </a:p>
          <a:p>
            <a:pPr algn="just">
              <a:buFontTx/>
              <a:buNone/>
            </a:pPr>
            <a:endParaRPr lang="ru-RU" sz="700">
              <a:latin typeface="Times New Roman" pitchFamily="18" charset="0"/>
            </a:endParaRPr>
          </a:p>
          <a:p>
            <a:pPr algn="just"/>
            <a:r>
              <a:rPr lang="ru-RU" sz="2800">
                <a:latin typeface="Times New Roman" pitchFamily="18" charset="0"/>
              </a:rPr>
              <a:t>Неэффективное использование подходов вариативности программ отдыха, оздоровления детей.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642350" cy="6119813"/>
          </a:xfrm>
        </p:spPr>
        <p:txBody>
          <a:bodyPr/>
          <a:lstStyle/>
          <a:p>
            <a:pPr marL="0" indent="363538" algn="just">
              <a:buFontTx/>
              <a:buNone/>
            </a:pPr>
            <a:r>
              <a:rPr lang="ru-RU" sz="2900">
                <a:latin typeface="Times New Roman" pitchFamily="18" charset="0"/>
              </a:rPr>
              <a:t>В соответствии с Закон об образовании в РФ лагеря, центры детского отдыха и оздоровления изменили правовой статус и представляют собой организации дополнительного образования. Это связано с тем, что в соответствии со статьёй 23 Закона об образовании в РФ среди типов образовательных организаций, работающих по дополнительным образовательным программам, установлен такой тип как организация дополнительного образования (ОДО) — образовательная организация, осуществляющая в качестве своей основной цели образовательную деятельность по дополнительным общеобразовательным программам.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01837"/>
          </a:xfrm>
        </p:spPr>
        <p:txBody>
          <a:bodyPr/>
          <a:lstStyle/>
          <a:p>
            <a:r>
              <a:rPr lang="ru-RU">
                <a:latin typeface="Times New Roman" pitchFamily="18" charset="0"/>
              </a:rPr>
              <a:t>Образовательная программа детского оздоровительного лагеря (центра)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4319587"/>
          </a:xfrm>
        </p:spPr>
        <p:txBody>
          <a:bodyPr/>
          <a:lstStyle/>
          <a:p>
            <a:r>
              <a:rPr lang="ru-RU" sz="3500">
                <a:latin typeface="Times New Roman" pitchFamily="18" charset="0"/>
              </a:rPr>
              <a:t>обоснование профиля смены</a:t>
            </a:r>
          </a:p>
          <a:p>
            <a:r>
              <a:rPr lang="ru-RU" sz="3500">
                <a:latin typeface="Times New Roman" pitchFamily="18" charset="0"/>
              </a:rPr>
              <a:t>календарный план-график</a:t>
            </a:r>
          </a:p>
          <a:p>
            <a:r>
              <a:rPr lang="ru-RU" sz="3500">
                <a:latin typeface="Times New Roman" pitchFamily="18" charset="0"/>
              </a:rPr>
              <a:t>рабочая программа деятельности детско-взрослых сообществ</a:t>
            </a:r>
          </a:p>
          <a:p>
            <a:r>
              <a:rPr lang="ru-RU" sz="3500">
                <a:latin typeface="Times New Roman" pitchFamily="18" charset="0"/>
              </a:rPr>
              <a:t>вариативные курсы, дисциплины (модулей)</a:t>
            </a:r>
          </a:p>
          <a:p>
            <a:r>
              <a:rPr lang="ru-RU" sz="3500">
                <a:latin typeface="Times New Roman" pitchFamily="18" charset="0"/>
              </a:rPr>
              <a:t>оценочные и методические материалы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600">
                <a:latin typeface="Times New Roman" pitchFamily="18" charset="0"/>
              </a:rPr>
              <a:t>Программа профильного лагеря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ru-RU" sz="3400">
                <a:latin typeface="Times New Roman" pitchFamily="18" charset="0"/>
              </a:rPr>
              <a:t> Документ о целостной системе содержательной совместной педагогической работы с детьми и подростками. Кроме того, программа представляет собой и технологическую цепочку воспитательной деятельности от постановки цели, составления планов до их реализации.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511300"/>
          </a:xfrm>
        </p:spPr>
        <p:txBody>
          <a:bodyPr/>
          <a:lstStyle/>
          <a:p>
            <a:r>
              <a:rPr lang="ru-RU" sz="5000">
                <a:latin typeface="Times New Roman" pitchFamily="18" charset="0"/>
              </a:rPr>
              <a:t>Критерии оценки качества реализации программ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362950" cy="3776663"/>
          </a:xfrm>
        </p:spPr>
        <p:txBody>
          <a:bodyPr/>
          <a:lstStyle/>
          <a:p>
            <a:r>
              <a:rPr lang="ru-RU" sz="3800">
                <a:latin typeface="Times New Roman" pitchFamily="18" charset="0"/>
              </a:rPr>
              <a:t>уровень достижения заявляемых в программе результатов;</a:t>
            </a:r>
          </a:p>
          <a:p>
            <a:r>
              <a:rPr lang="ru-RU" sz="3800">
                <a:latin typeface="Times New Roman" pitchFamily="18" charset="0"/>
              </a:rPr>
              <a:t>уровень удовлетворённости детей и родителей от участия в программе;</a:t>
            </a:r>
          </a:p>
          <a:p>
            <a:r>
              <a:rPr lang="ru-RU" sz="3800">
                <a:latin typeface="Times New Roman" pitchFamily="18" charset="0"/>
              </a:rPr>
              <a:t>качество организуемой деятельности.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Преимущества летних программ: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cs typeface="Arial" pitchFamily="34" charset="0"/>
              </a:rPr>
              <a:t>Летние программы обладают существенным преимуществом в решении воспитательных задач, так как сама форма детско-взрослого сообщества лагеря предполагает следование определённым нормам и развивает у ребёнка рефлексивную позицию.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955</Words>
  <Application>Microsoft Office PowerPoint</Application>
  <PresentationFormat>Экран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Оформление по умолчанию</vt:lpstr>
      <vt:lpstr>  Особенности программ дополнительного образования в детских оздоровительных лагерях</vt:lpstr>
      <vt:lpstr>Презентация PowerPoint</vt:lpstr>
      <vt:lpstr>Проблемные зоны детского отдыха и оздоровления</vt:lpstr>
      <vt:lpstr>Презентация PowerPoint</vt:lpstr>
      <vt:lpstr>Презентация PowerPoint</vt:lpstr>
      <vt:lpstr>Образовательная программа детского оздоровительного лагеря (центра)</vt:lpstr>
      <vt:lpstr>Программа профильного лагеря</vt:lpstr>
      <vt:lpstr>Критерии оценки качества реализации программ</vt:lpstr>
      <vt:lpstr>Преимущества летних программ:</vt:lpstr>
      <vt:lpstr>Особенности содержательных направлений воспитательно-педагогических программ</vt:lpstr>
      <vt:lpstr>Основные компоненты воспитательной системы:</vt:lpstr>
      <vt:lpstr>Второе содержательное  направление – образование, которое  связано с содержанием дополнительного образования.</vt:lpstr>
      <vt:lpstr>Основные параметры:</vt:lpstr>
      <vt:lpstr>Основные параметры:</vt:lpstr>
      <vt:lpstr>Совокупность трёх содержательных направлений (воспитание, образование, оздоровление) составляет рекреационную среду ДОЛ.</vt:lpstr>
      <vt:lpstr>Основные параметры рекреационной среды ДОЛ:</vt:lpstr>
      <vt:lpstr>Основные параметры рекреационной среды ДОЛ:</vt:lpstr>
      <vt:lpstr>Критерии освоенности среды детских оздоровительных лагерей</vt:lpstr>
    </vt:vector>
  </TitlesOfParts>
  <Company>СПО ФДО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программ дополнительного образования  в летних профильных лагерях</dc:title>
  <dc:creator>company</dc:creator>
  <cp:lastModifiedBy>Ольга</cp:lastModifiedBy>
  <cp:revision>7</cp:revision>
  <dcterms:created xsi:type="dcterms:W3CDTF">2015-10-05T08:32:55Z</dcterms:created>
  <dcterms:modified xsi:type="dcterms:W3CDTF">2017-06-23T10:45:41Z</dcterms:modified>
</cp:coreProperties>
</file>